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0A3F-A31E-41E7-8C50-687DFBA8BD87}" type="datetimeFigureOut">
              <a:rPr lang="en-ZA" smtClean="0"/>
              <a:pPr/>
              <a:t>2020/06/08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6840-C6C2-40D0-969B-4ADE2C801D49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"/>
            <a:ext cx="8686800" cy="1417638"/>
          </a:xfrm>
        </p:spPr>
        <p:txBody>
          <a:bodyPr/>
          <a:lstStyle/>
          <a:p>
            <a:pPr algn="r"/>
            <a:r>
              <a:rPr lang="en-US" b="1" u="sng" dirty="0" smtClean="0"/>
              <a:t>STEM CELLS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lvl="8" algn="just">
              <a:buFont typeface="Arial" charset="0"/>
              <a:buChar char="•"/>
            </a:pPr>
            <a:r>
              <a:rPr lang="en-ZA" sz="3100" dirty="0" smtClean="0"/>
              <a:t>Fertilization produces the zygote. This cell undergoes mitosis to form </a:t>
            </a:r>
            <a:r>
              <a:rPr lang="en-ZA" sz="3100" b="1" dirty="0" smtClean="0"/>
              <a:t>stem cells </a:t>
            </a:r>
            <a:r>
              <a:rPr lang="en-ZA" sz="3100" dirty="0" smtClean="0"/>
              <a:t>that make up the </a:t>
            </a:r>
            <a:r>
              <a:rPr lang="en-ZA" sz="3100" dirty="0" err="1" smtClean="0"/>
              <a:t>blastocyst</a:t>
            </a:r>
            <a:r>
              <a:rPr lang="en-ZA" sz="3100" dirty="0" smtClean="0"/>
              <a:t>. Each stem cell can </a:t>
            </a:r>
            <a:r>
              <a:rPr lang="en-ZA" sz="3100" b="1" dirty="0" smtClean="0"/>
              <a:t>differentiate</a:t>
            </a:r>
            <a:r>
              <a:rPr lang="en-ZA" sz="3100" dirty="0" smtClean="0"/>
              <a:t> into whatever type of cell the body might need</a:t>
            </a:r>
            <a:r>
              <a:rPr lang="en-ZA" dirty="0" smtClean="0"/>
              <a:t>.</a:t>
            </a:r>
          </a:p>
          <a:p>
            <a:pPr algn="just">
              <a:buFont typeface="Arial" charset="0"/>
              <a:buChar char="•"/>
            </a:pPr>
            <a:r>
              <a:rPr lang="en-ZA" dirty="0" smtClean="0"/>
              <a:t>We can take this embryo out – </a:t>
            </a:r>
            <a:r>
              <a:rPr lang="en-ZA" i="1" dirty="0" smtClean="0"/>
              <a:t>is this murder</a:t>
            </a:r>
            <a:r>
              <a:rPr lang="en-ZA" dirty="0" smtClean="0"/>
              <a:t>? -  and use its stem cells to treat brain diseases.</a:t>
            </a:r>
          </a:p>
          <a:p>
            <a:pPr algn="just">
              <a:buFont typeface="Arial" charset="0"/>
              <a:buChar char="•"/>
            </a:pPr>
            <a:r>
              <a:rPr lang="en-ZA" dirty="0" smtClean="0"/>
              <a:t>We can also take stem cells out of umbilical cord once a baby is born, for later use.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76872"/>
            <a:ext cx="2153951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28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Genetically Modified (GMO) FOODS</a:t>
            </a:r>
            <a:endParaRPr lang="en-ZA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ADVANTAGES</a:t>
            </a:r>
            <a:endParaRPr lang="en-ZA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74875"/>
            <a:ext cx="4497388" cy="468312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Resistant to pest &amp; disease.</a:t>
            </a:r>
          </a:p>
          <a:p>
            <a:pPr algn="just"/>
            <a:r>
              <a:rPr lang="en-US" sz="2800" dirty="0" smtClean="0"/>
              <a:t>Tolerates herbicides, cold, droughts, soil salinity.</a:t>
            </a:r>
          </a:p>
          <a:p>
            <a:pPr algn="just"/>
            <a:r>
              <a:rPr lang="en-US" sz="2800" dirty="0" smtClean="0"/>
              <a:t>Contain extra food value.</a:t>
            </a:r>
          </a:p>
          <a:p>
            <a:pPr algn="just"/>
            <a:r>
              <a:rPr lang="en-US" sz="2800" dirty="0" smtClean="0"/>
              <a:t>Can include edible vaccines.</a:t>
            </a:r>
          </a:p>
          <a:p>
            <a:pPr algn="just"/>
            <a:r>
              <a:rPr lang="en-US" sz="2800" dirty="0" smtClean="0"/>
              <a:t>Sheep milk can be made to contain proteins for bad bleeding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haemophilia</a:t>
            </a:r>
            <a:r>
              <a:rPr lang="en-US" sz="2800" dirty="0" smtClean="0"/>
              <a:t>).</a:t>
            </a:r>
          </a:p>
          <a:p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DISADVANTAGES</a:t>
            </a:r>
            <a:endParaRPr lang="en-ZA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498975" cy="4683125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Long-term results are unknown – Dolly aged fast.</a:t>
            </a:r>
          </a:p>
          <a:p>
            <a:pPr algn="just"/>
            <a:r>
              <a:rPr lang="en-US" sz="2800" dirty="0" smtClean="0"/>
              <a:t>They might out-compete plants around us.</a:t>
            </a:r>
          </a:p>
          <a:p>
            <a:pPr algn="just"/>
            <a:r>
              <a:rPr lang="en-US" sz="2800" dirty="0" smtClean="0"/>
              <a:t>Allergies might develop - our bodies cannot control.</a:t>
            </a:r>
          </a:p>
          <a:p>
            <a:pPr algn="just"/>
            <a:r>
              <a:rPr lang="en-US" sz="2800" dirty="0" smtClean="0"/>
              <a:t>Bacteria in our intestines not adapted for new plans.</a:t>
            </a:r>
            <a:endParaRPr lang="en-ZA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1278955"/>
            <a:ext cx="1584176" cy="103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096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98" y="0"/>
            <a:ext cx="89943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099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"/>
            <a:ext cx="8579296" cy="1071546"/>
          </a:xfrm>
        </p:spPr>
        <p:txBody>
          <a:bodyPr/>
          <a:lstStyle/>
          <a:p>
            <a:pPr algn="l"/>
            <a:r>
              <a:rPr lang="en-ZA" b="1" u="sng" dirty="0" smtClean="0"/>
              <a:t>OTHER GENETIC REFERENCES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7"/>
            <a:ext cx="9144000" cy="571501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en-ZA" dirty="0" smtClean="0"/>
              <a:t>Page 5 showed about </a:t>
            </a:r>
            <a:r>
              <a:rPr lang="en-ZA" u="sng" dirty="0" smtClean="0"/>
              <a:t>DNA Profiling</a:t>
            </a:r>
            <a:r>
              <a:rPr lang="en-ZA" dirty="0" smtClean="0"/>
              <a:t>. The child’s genetic characteristics shown in this way can be compared with those of both parents. The </a:t>
            </a:r>
            <a:r>
              <a:rPr lang="en-ZA" b="1" dirty="0" smtClean="0"/>
              <a:t>true father </a:t>
            </a:r>
            <a:r>
              <a:rPr lang="en-ZA" dirty="0" smtClean="0"/>
              <a:t>can now be identified from this.</a:t>
            </a:r>
          </a:p>
          <a:p>
            <a:pPr marL="514350" indent="-514350" algn="just">
              <a:buAutoNum type="arabicPeriod"/>
            </a:pPr>
            <a:endParaRPr lang="en-ZA" dirty="0" smtClean="0"/>
          </a:p>
          <a:p>
            <a:pPr marL="514350" indent="-514350" algn="just">
              <a:buAutoNum type="arabicPeriod"/>
            </a:pPr>
            <a:r>
              <a:rPr lang="en-ZA" dirty="0" smtClean="0"/>
              <a:t>Page 100 links with </a:t>
            </a:r>
            <a:r>
              <a:rPr lang="en-ZA" u="sng" dirty="0" smtClean="0"/>
              <a:t>Evolution</a:t>
            </a:r>
            <a:r>
              <a:rPr lang="en-ZA" dirty="0" smtClean="0"/>
              <a:t>. </a:t>
            </a:r>
            <a:r>
              <a:rPr lang="en-ZA" b="1" dirty="0" smtClean="0"/>
              <a:t>Every</a:t>
            </a:r>
            <a:r>
              <a:rPr lang="en-ZA" dirty="0" smtClean="0"/>
              <a:t> human female in the last 150 000 years has had a DNA in their mitochondria that came from </a:t>
            </a:r>
            <a:r>
              <a:rPr lang="en-ZA" b="1" dirty="0" smtClean="0"/>
              <a:t>one</a:t>
            </a:r>
            <a:r>
              <a:rPr lang="en-ZA" dirty="0" smtClean="0"/>
              <a:t> female ancestor. (Scientists call her </a:t>
            </a:r>
            <a:r>
              <a:rPr lang="en-ZA" b="1" dirty="0" smtClean="0"/>
              <a:t>Mitochondrial</a:t>
            </a:r>
            <a:r>
              <a:rPr lang="en-ZA" dirty="0" smtClean="0"/>
              <a:t> </a:t>
            </a:r>
            <a:r>
              <a:rPr lang="en-ZA" b="1" dirty="0" smtClean="0"/>
              <a:t>Eve</a:t>
            </a:r>
            <a:r>
              <a:rPr lang="en-ZA" dirty="0" smtClean="0"/>
              <a:t>.)</a:t>
            </a:r>
          </a:p>
          <a:p>
            <a:pPr marL="514350" indent="-514350" algn="just">
              <a:buAutoNum type="arabicPeriod"/>
            </a:pPr>
            <a:endParaRPr lang="en-ZA" dirty="0" smtClean="0"/>
          </a:p>
          <a:p>
            <a:pPr marL="514350" indent="-514350" algn="just">
              <a:buAutoNum type="arabicPeriod"/>
            </a:pPr>
            <a:r>
              <a:rPr lang="en-ZA" dirty="0" smtClean="0"/>
              <a:t>All </a:t>
            </a:r>
            <a:r>
              <a:rPr lang="en-ZA" b="1" dirty="0" smtClean="0"/>
              <a:t>men</a:t>
            </a:r>
            <a:r>
              <a:rPr lang="en-ZA" dirty="0" smtClean="0"/>
              <a:t> in the last 50 000 years have a genetic marker on their Y-chromosome from </a:t>
            </a:r>
            <a:r>
              <a:rPr lang="en-ZA" b="1" dirty="0" smtClean="0"/>
              <a:t>one</a:t>
            </a:r>
            <a:r>
              <a:rPr lang="en-ZA" dirty="0" smtClean="0"/>
              <a:t> man.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4627" y="6"/>
            <a:ext cx="2139379" cy="11429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42" y="2743200"/>
            <a:ext cx="6948263" cy="64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68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STEM CELLS</vt:lpstr>
      <vt:lpstr>Genetically Modified (GMO) FOODS</vt:lpstr>
      <vt:lpstr>Slide 3</vt:lpstr>
      <vt:lpstr>OTHER GENETIC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CLONES and their MOMS</dc:title>
  <dc:creator>Amanda</dc:creator>
  <cp:lastModifiedBy>Amanda</cp:lastModifiedBy>
  <cp:revision>3</cp:revision>
  <dcterms:created xsi:type="dcterms:W3CDTF">2020-06-08T14:28:01Z</dcterms:created>
  <dcterms:modified xsi:type="dcterms:W3CDTF">2020-06-08T14:33:06Z</dcterms:modified>
</cp:coreProperties>
</file>